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6" r:id="rId1"/>
  </p:sldMasterIdLst>
  <p:notesMasterIdLst>
    <p:notesMasterId r:id="rId16"/>
  </p:notesMasterIdLst>
  <p:sldIdLst>
    <p:sldId id="257" r:id="rId2"/>
    <p:sldId id="259" r:id="rId3"/>
    <p:sldId id="266" r:id="rId4"/>
    <p:sldId id="261" r:id="rId5"/>
    <p:sldId id="272" r:id="rId6"/>
    <p:sldId id="270" r:id="rId7"/>
    <p:sldId id="275" r:id="rId8"/>
    <p:sldId id="273" r:id="rId9"/>
    <p:sldId id="274" r:id="rId10"/>
    <p:sldId id="262" r:id="rId11"/>
    <p:sldId id="263" r:id="rId12"/>
    <p:sldId id="264" r:id="rId13"/>
    <p:sldId id="267" r:id="rId14"/>
    <p:sldId id="26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716" autoAdjust="0"/>
    <p:restoredTop sz="86447" autoAdjust="0"/>
  </p:normalViewPr>
  <p:slideViewPr>
    <p:cSldViewPr>
      <p:cViewPr varScale="1">
        <p:scale>
          <a:sx n="84" d="100"/>
          <a:sy n="84" d="100"/>
        </p:scale>
        <p:origin x="-127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FF0A1-A9A7-4164-BD91-2F5EA33EE2DC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9F144-B51C-4AFC-A749-7B3BE62406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6024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Втор работы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A9F144-B51C-4AFC-A749-7B3BE624062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4786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722D5A87-BF8F-4561-89B2-BA4E532B5A74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DCD3ECB2-FA2B-4790-A43D-0735DD565A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A87-BF8F-4561-89B2-BA4E532B5A74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ECB2-FA2B-4790-A43D-0735DD565A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A87-BF8F-4561-89B2-BA4E532B5A74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ECB2-FA2B-4790-A43D-0735DD565A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A87-BF8F-4561-89B2-BA4E532B5A74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ECB2-FA2B-4790-A43D-0735DD565A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A87-BF8F-4561-89B2-BA4E532B5A74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ECB2-FA2B-4790-A43D-0735DD565A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A87-BF8F-4561-89B2-BA4E532B5A74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ECB2-FA2B-4790-A43D-0735DD565A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A87-BF8F-4561-89B2-BA4E532B5A74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ECB2-FA2B-4790-A43D-0735DD565A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722D5A87-BF8F-4561-89B2-BA4E532B5A74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DCD3ECB2-FA2B-4790-A43D-0735DD565A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22D5A87-BF8F-4561-89B2-BA4E532B5A74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DCD3ECB2-FA2B-4790-A43D-0735DD565A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A87-BF8F-4561-89B2-BA4E532B5A74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ECB2-FA2B-4790-A43D-0735DD565A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A87-BF8F-4561-89B2-BA4E532B5A74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ECB2-FA2B-4790-A43D-0735DD565A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22D5A87-BF8F-4561-89B2-BA4E532B5A74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CD3ECB2-FA2B-4790-A43D-0735DD565A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Миграции населения</a:t>
            </a:r>
            <a:endParaRPr lang="ru-RU" b="1" i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ru-RU" smtClean="0"/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4424" y="2564904"/>
            <a:ext cx="3097535" cy="2950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60848"/>
            <a:ext cx="3145444" cy="329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8217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548680"/>
            <a:ext cx="7920880" cy="525658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100" b="1" i="1" dirty="0" smtClean="0"/>
              <a:t>Цель </a:t>
            </a:r>
            <a:r>
              <a:rPr lang="ru-RU" sz="3100" b="1" i="1" dirty="0"/>
              <a:t>урока:</a:t>
            </a:r>
            <a:r>
              <a:rPr lang="ru-RU" sz="3100" i="1" dirty="0"/>
              <a:t> </a:t>
            </a:r>
            <a:r>
              <a:rPr lang="ru-RU" sz="3100" dirty="0"/>
              <a:t>изучить особенности миграций населения в России</a:t>
            </a:r>
            <a:r>
              <a:rPr lang="ru-RU" sz="3100" dirty="0" smtClean="0"/>
              <a:t>.</a:t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b="1" i="1" dirty="0"/>
              <a:t>Задачи: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>- определить значение понятия «миграция населения»;</a:t>
            </a:r>
            <a:br>
              <a:rPr lang="ru-RU" sz="3100" dirty="0"/>
            </a:br>
            <a:r>
              <a:rPr lang="ru-RU" sz="3100" dirty="0"/>
              <a:t>- рассмотреть виды миграции населения;</a:t>
            </a:r>
            <a:br>
              <a:rPr lang="ru-RU" sz="3100" dirty="0"/>
            </a:br>
            <a:r>
              <a:rPr lang="ru-RU" sz="3100" dirty="0"/>
              <a:t>- изучить причины миграции населения;</a:t>
            </a:r>
            <a:br>
              <a:rPr lang="ru-RU" sz="3100" dirty="0"/>
            </a:br>
            <a:r>
              <a:rPr lang="ru-RU" sz="3100" dirty="0"/>
              <a:t>- применять на практике полученные знания.</a:t>
            </a:r>
            <a:br>
              <a:rPr lang="ru-RU" sz="3100" dirty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2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846158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340769"/>
            <a:ext cx="6696744" cy="576063"/>
          </a:xfrm>
        </p:spPr>
        <p:txBody>
          <a:bodyPr>
            <a:normAutofit/>
          </a:bodyPr>
          <a:lstStyle/>
          <a:p>
            <a:r>
              <a:rPr lang="ru-RU" sz="2800" b="1" i="1" dirty="0" smtClean="0"/>
              <a:t>Что значит число?</a:t>
            </a:r>
            <a:endParaRPr lang="ru-RU" sz="28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80720" cy="3127766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tx1"/>
                </a:solidFill>
                <a:latin typeface="+mj-lt"/>
              </a:rPr>
              <a:t>145 млн. </a:t>
            </a:r>
            <a:endParaRPr lang="ru-RU" dirty="0" smtClean="0">
              <a:solidFill>
                <a:schemeClr val="tx1"/>
              </a:solidFill>
              <a:latin typeface="+mj-lt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+mj-lt"/>
              </a:rPr>
              <a:t>2010  </a:t>
            </a:r>
          </a:p>
          <a:p>
            <a:r>
              <a:rPr lang="ru-RU" dirty="0" smtClean="0">
                <a:solidFill>
                  <a:schemeClr val="tx1"/>
                </a:solidFill>
                <a:latin typeface="+mj-lt"/>
              </a:rPr>
              <a:t>9</a:t>
            </a:r>
            <a:endParaRPr lang="ru-RU" dirty="0">
              <a:solidFill>
                <a:schemeClr val="tx1"/>
              </a:solidFill>
              <a:latin typeface="+mj-lt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+mj-lt"/>
              </a:rPr>
              <a:t>8,5</a:t>
            </a:r>
            <a:endParaRPr lang="ru-RU" dirty="0">
              <a:solidFill>
                <a:schemeClr val="tx1"/>
              </a:solidFill>
              <a:latin typeface="+mj-lt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+mj-lt"/>
              </a:rPr>
              <a:t>51</a:t>
            </a:r>
            <a:endParaRPr lang="ru-RU" dirty="0">
              <a:solidFill>
                <a:schemeClr val="tx1"/>
              </a:solidFill>
              <a:latin typeface="+mj-lt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+mj-lt"/>
              </a:rPr>
              <a:t>60</a:t>
            </a:r>
            <a:endParaRPr lang="ru-RU" dirty="0">
              <a:solidFill>
                <a:schemeClr val="tx1"/>
              </a:solidFill>
              <a:latin typeface="+mj-lt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+mj-lt"/>
              </a:rPr>
              <a:t>90</a:t>
            </a:r>
            <a:endParaRPr lang="ru-RU" dirty="0">
              <a:solidFill>
                <a:schemeClr val="tx1"/>
              </a:solidFill>
              <a:latin typeface="+mj-lt"/>
            </a:endParaRPr>
          </a:p>
          <a:p>
            <a:pPr algn="l"/>
            <a:endParaRPr lang="ru-RU" sz="2800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2008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620688"/>
            <a:ext cx="784887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ru-RU" sz="3200" dirty="0" smtClean="0"/>
              <a:t>       </a:t>
            </a:r>
          </a:p>
          <a:p>
            <a:pPr lvl="0" algn="ctr"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ru-RU" sz="3200" b="1" i="1" dirty="0" smtClean="0">
                <a:solidFill>
                  <a:prstClr val="black"/>
                </a:solidFill>
                <a:latin typeface="Constantia"/>
              </a:rPr>
              <a:t>Что значит число?</a:t>
            </a:r>
          </a:p>
          <a:p>
            <a:pPr lvl="0" algn="ctr">
              <a:spcBef>
                <a:spcPct val="20000"/>
              </a:spcBef>
              <a:buClr>
                <a:srgbClr val="AA2B1E"/>
              </a:buClr>
              <a:buSzPct val="85000"/>
            </a:pPr>
            <a:endParaRPr lang="ru-RU" sz="3200" b="1" i="1" dirty="0" smtClean="0">
              <a:solidFill>
                <a:prstClr val="black"/>
              </a:solidFill>
              <a:latin typeface="Constantia"/>
            </a:endParaRPr>
          </a:p>
          <a:p>
            <a:pPr lvl="0" algn="ctr"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ru-RU" b="1" dirty="0" smtClean="0">
                <a:solidFill>
                  <a:prstClr val="black"/>
                </a:solidFill>
                <a:latin typeface="Constantia"/>
              </a:rPr>
              <a:t>145 </a:t>
            </a:r>
            <a:r>
              <a:rPr lang="ru-RU" b="1" dirty="0">
                <a:solidFill>
                  <a:prstClr val="black"/>
                </a:solidFill>
                <a:latin typeface="Constantia"/>
              </a:rPr>
              <a:t>млн. </a:t>
            </a:r>
            <a:r>
              <a:rPr lang="ru-RU" dirty="0">
                <a:solidFill>
                  <a:prstClr val="black"/>
                </a:solidFill>
                <a:latin typeface="Constantia"/>
              </a:rPr>
              <a:t>(численность населения России)</a:t>
            </a:r>
          </a:p>
          <a:p>
            <a:pPr lvl="0" algn="ctr"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ru-RU" b="1" dirty="0">
                <a:solidFill>
                  <a:prstClr val="black"/>
                </a:solidFill>
                <a:latin typeface="Constantia"/>
              </a:rPr>
              <a:t>2010</a:t>
            </a:r>
            <a:r>
              <a:rPr lang="ru-RU" dirty="0">
                <a:solidFill>
                  <a:prstClr val="black"/>
                </a:solidFill>
                <a:latin typeface="Constantia"/>
              </a:rPr>
              <a:t>  (последняя перепись населения)</a:t>
            </a:r>
          </a:p>
          <a:p>
            <a:pPr lvl="0" algn="ctr"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ru-RU" b="1" dirty="0">
                <a:solidFill>
                  <a:prstClr val="black"/>
                </a:solidFill>
                <a:latin typeface="Constantia"/>
              </a:rPr>
              <a:t>9 </a:t>
            </a:r>
            <a:r>
              <a:rPr lang="ru-RU" dirty="0">
                <a:solidFill>
                  <a:prstClr val="black"/>
                </a:solidFill>
                <a:latin typeface="Constantia"/>
              </a:rPr>
              <a:t> (место России в мире по численности населения)</a:t>
            </a:r>
          </a:p>
          <a:p>
            <a:pPr lvl="0" algn="ctr"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ru-RU" b="1" dirty="0">
                <a:solidFill>
                  <a:prstClr val="black"/>
                </a:solidFill>
                <a:latin typeface="Constantia"/>
              </a:rPr>
              <a:t>8,5  </a:t>
            </a:r>
            <a:r>
              <a:rPr lang="ru-RU" dirty="0">
                <a:solidFill>
                  <a:prstClr val="black"/>
                </a:solidFill>
                <a:latin typeface="Constantia"/>
              </a:rPr>
              <a:t>(плотность населения России)</a:t>
            </a:r>
          </a:p>
          <a:p>
            <a:pPr lvl="0" algn="ctr"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ru-RU" b="1" dirty="0">
                <a:solidFill>
                  <a:prstClr val="black"/>
                </a:solidFill>
                <a:latin typeface="Constantia"/>
              </a:rPr>
              <a:t>51</a:t>
            </a:r>
            <a:r>
              <a:rPr lang="ru-RU" dirty="0">
                <a:solidFill>
                  <a:prstClr val="black"/>
                </a:solidFill>
                <a:latin typeface="Constantia"/>
              </a:rPr>
              <a:t> ( среднемировая плотность населения)</a:t>
            </a:r>
          </a:p>
          <a:p>
            <a:pPr lvl="0" algn="ctr"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ru-RU" b="1" dirty="0">
                <a:solidFill>
                  <a:prstClr val="black"/>
                </a:solidFill>
                <a:latin typeface="Constantia"/>
              </a:rPr>
              <a:t>60</a:t>
            </a:r>
            <a:r>
              <a:rPr lang="ru-RU" dirty="0">
                <a:solidFill>
                  <a:prstClr val="black"/>
                </a:solidFill>
                <a:latin typeface="Constantia"/>
              </a:rPr>
              <a:t> (% площади страны занимает зона Севера)</a:t>
            </a:r>
          </a:p>
          <a:p>
            <a:pPr lvl="0" algn="ctr"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ru-RU" b="1" dirty="0">
                <a:solidFill>
                  <a:prstClr val="black"/>
                </a:solidFill>
                <a:latin typeface="Constantia"/>
              </a:rPr>
              <a:t>90</a:t>
            </a:r>
            <a:r>
              <a:rPr lang="ru-RU" dirty="0">
                <a:solidFill>
                  <a:prstClr val="black"/>
                </a:solidFill>
                <a:latin typeface="Constantia"/>
              </a:rPr>
              <a:t>  (% населения страны сосредоточено в Главной зоне расселения)</a:t>
            </a:r>
          </a:p>
        </p:txBody>
      </p:sp>
    </p:spTree>
    <p:extLst>
      <p:ext uri="{BB962C8B-B14F-4D97-AF65-F5344CB8AC3E}">
        <p14:creationId xmlns:p14="http://schemas.microsoft.com/office/powerpoint/2010/main" xmlns="" val="199904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91680" y="1399470"/>
            <a:ext cx="626469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0000"/>
                </a:solidFill>
                <a:latin typeface="+mj-lt"/>
                <a:ea typeface="Times New Roman"/>
              </a:rPr>
              <a:t>Миграциями населения </a:t>
            </a:r>
            <a:r>
              <a:rPr lang="ru-RU" sz="2800" i="1" dirty="0" smtClean="0">
                <a:solidFill>
                  <a:srgbClr val="000000"/>
                </a:solidFill>
                <a:latin typeface="+mj-lt"/>
                <a:ea typeface="Times New Roman"/>
              </a:rPr>
              <a:t>называется переселение </a:t>
            </a:r>
            <a:r>
              <a:rPr lang="ru-RU" sz="2800" i="1" dirty="0">
                <a:solidFill>
                  <a:srgbClr val="000000"/>
                </a:solidFill>
                <a:latin typeface="+mj-lt"/>
                <a:ea typeface="Times New Roman"/>
              </a:rPr>
              <a:t>людей из одного места </a:t>
            </a:r>
            <a:r>
              <a:rPr lang="ru-RU" sz="2800" i="1" dirty="0" smtClean="0">
                <a:solidFill>
                  <a:srgbClr val="000000"/>
                </a:solidFill>
                <a:latin typeface="+mj-lt"/>
                <a:ea typeface="Times New Roman"/>
              </a:rPr>
              <a:t>в </a:t>
            </a:r>
            <a:r>
              <a:rPr lang="ru-RU" sz="2800" i="1" dirty="0">
                <a:solidFill>
                  <a:srgbClr val="000000"/>
                </a:solidFill>
                <a:latin typeface="+mj-lt"/>
                <a:ea typeface="Times New Roman"/>
              </a:rPr>
              <a:t>другое на некоторое время или навсегда </a:t>
            </a:r>
            <a:endParaRPr lang="ru-RU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6641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7416824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18461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900igr.net/up/datas/57825/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36712"/>
            <a:ext cx="6847615" cy="5135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5324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миграций </a:t>
            </a:r>
            <a:endParaRPr lang="ru-RU" dirty="0"/>
          </a:p>
        </p:txBody>
      </p:sp>
      <p:pic>
        <p:nvPicPr>
          <p:cNvPr id="2052" name="Picture 4" descr="https://fs00.infourok.ru/images/doc/127/148984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841854"/>
            <a:ext cx="7200800" cy="517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8563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00.infourok.ru/images/doc/127/148984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44724"/>
            <a:ext cx="7056784" cy="529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4308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19256" cy="1296144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/>
              <a:t>Подобрать пару: </a:t>
            </a:r>
            <a:br>
              <a:rPr lang="ru-RU" sz="2800" b="1" i="1" dirty="0" smtClean="0"/>
            </a:br>
            <a:r>
              <a:rPr lang="ru-RU" sz="2800" b="1" i="1" dirty="0" smtClean="0"/>
              <a:t>понятие-определение</a:t>
            </a:r>
            <a:endParaRPr lang="ru-RU" sz="2800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87624" y="1484784"/>
            <a:ext cx="6912768" cy="4752528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1 вариант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1) Перемещение населения из одной страны в другую называется…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2) Выезд из страны в другую страну называется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3) Насильственное переселение населения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4) Как называется процесс возврата мигрантов на Родину?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5) Переселение людей из одного места постоянного жительства в другое в пределах одной страны называется…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6) Въезд населения в страну для проживания называется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7) Механическое движение населения</a:t>
            </a: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              а)Внешней 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миграцией</a:t>
            </a: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              б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) Миграцией</a:t>
            </a: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              в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) Иммиграцией</a:t>
            </a: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              г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) Реэмиграцией</a:t>
            </a: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              д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) Эмиграцией</a:t>
            </a: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              е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) Внутренняя миграция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              ё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) Депортация</a:t>
            </a:r>
            <a:endParaRPr lang="ru-RU" sz="1600" dirty="0" smtClean="0">
              <a:solidFill>
                <a:schemeClr val="tx1"/>
              </a:solidFill>
              <a:latin typeface="+mj-lt"/>
            </a:endParaRP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3528282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147248" cy="210574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effectLst/>
              </a:rPr>
              <a:t> 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1646803"/>
            <a:ext cx="7488832" cy="4662517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2 вариант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1) Насильственное переселение населения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2) Переселение людей из одного места постоянного жительства в другое в пределах одной страны называется…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3) Выезд из страны в другую страну называется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4) Как называется процесс возврата мигрантов на Родину?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5) Перемещение населения из одной страны в другую называется…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6) Механическое движение населения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7) Въезд населения в страну для проживания называется</a:t>
            </a: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                     а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) Эмиграцией</a:t>
            </a: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                     б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) Депортация</a:t>
            </a: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                     в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) Миграцией</a:t>
            </a: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                     г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) Иммиграцией</a:t>
            </a: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                     д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) Внешней миграцией</a:t>
            </a: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                     е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) Внутренняя миграция</a:t>
            </a: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                    ё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) Реэмиграцией</a:t>
            </a:r>
          </a:p>
          <a:p>
            <a:pPr marL="416052" indent="-342900" algn="l">
              <a:buFont typeface="Wingdings" panose="05000000000000000000" pitchFamily="2" charset="2"/>
              <a:buChar char="Ø"/>
            </a:pPr>
            <a:endParaRPr lang="ru-RU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692696"/>
            <a:ext cx="66247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Constantia"/>
                <a:ea typeface="+mj-ea"/>
                <a:cs typeface="+mj-cs"/>
              </a:rPr>
              <a:t>Подобрать пару: </a:t>
            </a:r>
            <a:br>
              <a:rPr lang="ru-RU" sz="2800" b="1" i="1" dirty="0">
                <a:solidFill>
                  <a:prstClr val="black"/>
                </a:solidFill>
                <a:latin typeface="Constantia"/>
                <a:ea typeface="+mj-ea"/>
                <a:cs typeface="+mj-cs"/>
              </a:rPr>
            </a:br>
            <a:r>
              <a:rPr lang="ru-RU" sz="2800" b="1" i="1" dirty="0">
                <a:solidFill>
                  <a:prstClr val="black"/>
                </a:solidFill>
                <a:latin typeface="Constantia"/>
                <a:ea typeface="+mj-ea"/>
                <a:cs typeface="+mj-cs"/>
              </a:rPr>
              <a:t>понятие-определение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10057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200800" cy="875184"/>
          </a:xfrm>
        </p:spPr>
        <p:txBody>
          <a:bodyPr>
            <a:normAutofit fontScale="90000"/>
          </a:bodyPr>
          <a:lstStyle/>
          <a:p>
            <a:r>
              <a:rPr lang="ru-RU" sz="3600" b="1" i="1" dirty="0"/>
              <a:t>Подобрать пару: </a:t>
            </a:r>
            <a:br>
              <a:rPr lang="ru-RU" sz="3600" b="1" i="1" dirty="0"/>
            </a:br>
            <a:r>
              <a:rPr lang="ru-RU" sz="3600" b="1" i="1" dirty="0"/>
              <a:t>понятие-определение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1772816"/>
            <a:ext cx="7632848" cy="3672408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endParaRPr lang="ru-RU" b="1" i="1" dirty="0" smtClean="0">
              <a:solidFill>
                <a:schemeClr val="tx1"/>
              </a:solidFill>
              <a:latin typeface="+mj-lt"/>
              <a:ea typeface="Calibri"/>
            </a:endParaRPr>
          </a:p>
          <a:p>
            <a:pPr>
              <a:spcAft>
                <a:spcPts val="0"/>
              </a:spcAft>
            </a:pPr>
            <a:endParaRPr lang="ru-RU" b="1" i="1" dirty="0">
              <a:solidFill>
                <a:schemeClr val="tx1"/>
              </a:solidFill>
              <a:latin typeface="+mj-lt"/>
              <a:ea typeface="Calibri"/>
            </a:endParaRPr>
          </a:p>
          <a:p>
            <a:pPr>
              <a:spcAft>
                <a:spcPts val="0"/>
              </a:spcAft>
            </a:pPr>
            <a:r>
              <a:rPr lang="en-US" b="1" i="1" dirty="0" smtClean="0">
                <a:solidFill>
                  <a:schemeClr val="tx1"/>
                </a:solidFill>
                <a:latin typeface="+mj-lt"/>
                <a:ea typeface="Calibri"/>
              </a:rPr>
              <a:t>I</a:t>
            </a:r>
            <a:r>
              <a:rPr lang="ru-RU" b="1" i="1" dirty="0" smtClean="0">
                <a:solidFill>
                  <a:schemeClr val="tx1"/>
                </a:solidFill>
                <a:latin typeface="+mj-lt"/>
                <a:ea typeface="Calibri"/>
              </a:rPr>
              <a:t> вариант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latin typeface="+mj-lt"/>
                <a:ea typeface="Calibri"/>
              </a:rPr>
              <a:t>1-а, 2-д, 3-ё, 4-г, 5-е, 6-в, 7-б</a:t>
            </a:r>
          </a:p>
          <a:p>
            <a:pPr>
              <a:spcAft>
                <a:spcPts val="0"/>
              </a:spcAft>
            </a:pPr>
            <a:r>
              <a:rPr lang="en-US" b="1" i="1" dirty="0" smtClean="0">
                <a:solidFill>
                  <a:schemeClr val="tx1"/>
                </a:solidFill>
                <a:latin typeface="+mj-lt"/>
                <a:ea typeface="Calibri"/>
              </a:rPr>
              <a:t>II</a:t>
            </a:r>
            <a:r>
              <a:rPr lang="ru-RU" b="1" i="1" dirty="0" smtClean="0">
                <a:solidFill>
                  <a:schemeClr val="tx1"/>
                </a:solidFill>
                <a:latin typeface="+mj-lt"/>
                <a:ea typeface="Calibri"/>
              </a:rPr>
              <a:t> вариант</a:t>
            </a:r>
            <a:endParaRPr lang="ru-RU" b="1" i="1" dirty="0">
              <a:solidFill>
                <a:schemeClr val="tx1"/>
              </a:solidFill>
              <a:latin typeface="+mj-lt"/>
              <a:ea typeface="Calibri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latin typeface="+mj-lt"/>
              </a:rPr>
              <a:t>1-б</a:t>
            </a:r>
            <a:r>
              <a:rPr lang="ru-RU" b="1" dirty="0" smtClean="0">
                <a:solidFill>
                  <a:schemeClr val="tx1"/>
                </a:solidFill>
                <a:latin typeface="+mj-lt"/>
              </a:rPr>
              <a:t>, 2-е, 3-а, 4-ё, 5-д, 6-в, 7-г</a:t>
            </a:r>
            <a:endParaRPr lang="ru-RU" b="1" dirty="0">
              <a:solidFill>
                <a:schemeClr val="tx1"/>
              </a:solidFill>
              <a:latin typeface="+mj-lt"/>
              <a:ea typeface="Calibri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64547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err="1" smtClean="0"/>
              <a:t>Синквейн</a:t>
            </a:r>
            <a:endParaRPr lang="ru-RU" sz="3200" b="1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47664" y="1997839"/>
            <a:ext cx="61206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u="sng" dirty="0">
                <a:latin typeface="+mj-lt"/>
              </a:rPr>
              <a:t>Первая строка</a:t>
            </a:r>
            <a:r>
              <a:rPr lang="ru-RU" sz="2000" dirty="0">
                <a:latin typeface="+mj-lt"/>
              </a:rPr>
              <a:t> – </a:t>
            </a:r>
            <a:r>
              <a:rPr lang="ru-RU" sz="2000" dirty="0" smtClean="0">
                <a:latin typeface="+mj-lt"/>
              </a:rPr>
              <a:t>существительное, обозначающее </a:t>
            </a:r>
            <a:r>
              <a:rPr lang="ru-RU" sz="2000" dirty="0">
                <a:latin typeface="+mj-lt"/>
              </a:rPr>
              <a:t>тему урока</a:t>
            </a:r>
            <a:r>
              <a:rPr lang="ru-RU" sz="2000" dirty="0" smtClean="0">
                <a:latin typeface="+mj-lt"/>
              </a:rPr>
              <a:t>.</a:t>
            </a:r>
          </a:p>
          <a:p>
            <a:pPr lvl="0"/>
            <a:r>
              <a:rPr lang="ru-RU" sz="2000" u="sng" dirty="0" smtClean="0">
                <a:latin typeface="+mj-lt"/>
              </a:rPr>
              <a:t>Вторая </a:t>
            </a:r>
            <a:r>
              <a:rPr lang="ru-RU" sz="2000" u="sng" dirty="0">
                <a:latin typeface="+mj-lt"/>
              </a:rPr>
              <a:t>строка</a:t>
            </a:r>
            <a:r>
              <a:rPr lang="ru-RU" sz="2000" dirty="0">
                <a:latin typeface="+mj-lt"/>
              </a:rPr>
              <a:t> – два прилагательных, раскрывающие интересные признаки предмета.</a:t>
            </a:r>
          </a:p>
          <a:p>
            <a:pPr lvl="0"/>
            <a:r>
              <a:rPr lang="ru-RU" sz="2000" u="sng" dirty="0">
                <a:latin typeface="+mj-lt"/>
              </a:rPr>
              <a:t>Третья строка</a:t>
            </a:r>
            <a:r>
              <a:rPr lang="ru-RU" sz="2000" dirty="0">
                <a:latin typeface="+mj-lt"/>
              </a:rPr>
              <a:t> </a:t>
            </a:r>
            <a:r>
              <a:rPr lang="ru-RU" sz="2000">
                <a:latin typeface="+mj-lt"/>
              </a:rPr>
              <a:t>– </a:t>
            </a:r>
            <a:r>
              <a:rPr lang="ru-RU" sz="2000" smtClean="0">
                <a:latin typeface="+mj-lt"/>
              </a:rPr>
              <a:t>3 </a:t>
            </a:r>
            <a:r>
              <a:rPr lang="ru-RU" sz="2000" dirty="0">
                <a:latin typeface="+mj-lt"/>
              </a:rPr>
              <a:t>глагола, раскрывающих действия, свойственные данному предмету.</a:t>
            </a:r>
          </a:p>
          <a:p>
            <a:pPr lvl="0"/>
            <a:r>
              <a:rPr lang="ru-RU" sz="2000" u="sng" dirty="0">
                <a:latin typeface="+mj-lt"/>
              </a:rPr>
              <a:t>Четвертая строка</a:t>
            </a:r>
            <a:r>
              <a:rPr lang="ru-RU" sz="2000" dirty="0">
                <a:latin typeface="+mj-lt"/>
              </a:rPr>
              <a:t> – фраза, раскрывающая суть явления</a:t>
            </a:r>
            <a:r>
              <a:rPr lang="ru-RU" dirty="0" smtClean="0">
                <a:latin typeface="+mj-lt"/>
              </a:rPr>
              <a:t>.</a:t>
            </a:r>
          </a:p>
          <a:p>
            <a:pPr lvl="0"/>
            <a:r>
              <a:rPr lang="ru-RU" sz="2000" u="sng" dirty="0" smtClean="0">
                <a:latin typeface="+mj-lt"/>
              </a:rPr>
              <a:t>Пятая строка </a:t>
            </a:r>
            <a:r>
              <a:rPr lang="ru-RU" sz="2000" dirty="0" smtClean="0">
                <a:latin typeface="+mj-lt"/>
              </a:rPr>
              <a:t>– слово-символ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5535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44824"/>
            <a:ext cx="6965245" cy="1872208"/>
          </a:xfrm>
        </p:spPr>
        <p:txBody>
          <a:bodyPr>
            <a:normAutofit/>
          </a:bodyPr>
          <a:lstStyle/>
          <a:p>
            <a:r>
              <a:rPr lang="ru-RU" dirty="0" smtClean="0"/>
              <a:t>Спасибо за работу!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41748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207</TotalTime>
  <Words>379</Words>
  <Application>Microsoft Office PowerPoint</Application>
  <PresentationFormat>Экран (4:3)</PresentationFormat>
  <Paragraphs>71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Кнопка</vt:lpstr>
      <vt:lpstr>Миграции населения</vt:lpstr>
      <vt:lpstr>  Цель урока: изучить особенности миграций населения в России.  Задачи: - определить значение понятия «миграция населения»; - рассмотреть виды миграции населения; - изучить причины миграции населения; - применять на практике полученные знания.   </vt:lpstr>
      <vt:lpstr>Что значит число?</vt:lpstr>
      <vt:lpstr>Слайд 4</vt:lpstr>
      <vt:lpstr>Слайд 5</vt:lpstr>
      <vt:lpstr>Слайд 6</vt:lpstr>
      <vt:lpstr>Слайд 7</vt:lpstr>
      <vt:lpstr>Виды миграций </vt:lpstr>
      <vt:lpstr>Слайд 9</vt:lpstr>
      <vt:lpstr>Подобрать пару:  понятие-определение</vt:lpstr>
      <vt:lpstr>  </vt:lpstr>
      <vt:lpstr>Подобрать пару:  понятие-определение</vt:lpstr>
      <vt:lpstr>Синквейн</vt:lpstr>
      <vt:lpstr>Спасибо за работу!</vt:lpstr>
    </vt:vector>
  </TitlesOfParts>
  <Company>*Питер-Company*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ПОБЕДИМ ДИАБЕТ</dc:title>
  <dc:creator>Дмитрий Каленюк</dc:creator>
  <cp:lastModifiedBy>Admin</cp:lastModifiedBy>
  <cp:revision>22</cp:revision>
  <dcterms:created xsi:type="dcterms:W3CDTF">2016-05-15T22:26:43Z</dcterms:created>
  <dcterms:modified xsi:type="dcterms:W3CDTF">2017-02-11T17:48:08Z</dcterms:modified>
</cp:coreProperties>
</file>